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0"/>
  </p:notesMasterIdLst>
  <p:sldIdLst>
    <p:sldId id="259" r:id="rId5"/>
    <p:sldId id="260" r:id="rId6"/>
    <p:sldId id="277" r:id="rId7"/>
    <p:sldId id="262" r:id="rId8"/>
    <p:sldId id="274" r:id="rId9"/>
    <p:sldId id="264" r:id="rId10"/>
    <p:sldId id="278" r:id="rId11"/>
    <p:sldId id="263" r:id="rId12"/>
    <p:sldId id="265" r:id="rId13"/>
    <p:sldId id="270" r:id="rId14"/>
    <p:sldId id="266" r:id="rId15"/>
    <p:sldId id="267" r:id="rId16"/>
    <p:sldId id="272" r:id="rId17"/>
    <p:sldId id="27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202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824046-87EE-4536-82EE-B250453FDF40}" v="962" dt="2021-08-04T02:00:15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89E38-C55C-4BAF-8AC4-73B4D39B0D1E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17027-8BE4-4AED-88E4-C33A64152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5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17027-8BE4-4AED-88E4-C33A64152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264BC-2067-4657-98B9-129F6899E612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7A03-9EE7-480A-8D4C-6A24CECD227B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FAD2-7FBE-4F39-99F4-6AE5D64F9D22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07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58BD-4F7F-4DDA-8A8D-C0F97197E2FC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0792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C5AEE-327E-43F1-94B9-9D1C18B55CE9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6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45A6-3543-473B-A1AE-5B6782F0E377}" type="datetime1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0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4A4B-BF89-44B9-ABDA-69CA0E53E6FA}" type="datetime1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8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7FD8-2117-43A0-8200-413D0FF93D0E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1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779-805F-4D41-9595-F83584F147E2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1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FB5D-82A8-4100-88DE-9210724DD9DF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D89E-DA86-469C-BC7C-C921806A4195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9D1B-E646-411F-9629-80E0C175ACD0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6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2725-E728-4418-AF08-0F8D2832D60E}" type="datetime1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9CED6-85A2-4982-9248-8CF761B09F6E}" type="datetime1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96E3-21F0-4861-B747-0E3006EA8F3B}" type="datetime1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0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4457-8CAE-4B4F-8177-848C6E671619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1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67E6-6A08-4C74-A3AF-26395A80FB0F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1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2CAA227-AAB9-4AF0-8178-754A68241D67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5E6239-3EBE-4DC0-A428-4A0006A48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8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3" y="971550"/>
            <a:ext cx="11420474" cy="252568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Charged-particle nuclear modification factor in </a:t>
            </a:r>
            <a:r>
              <a:rPr lang="en-US" dirty="0" err="1"/>
              <a:t>PbPb</a:t>
            </a:r>
            <a:r>
              <a:rPr lang="en-US" dirty="0"/>
              <a:t> collisions using the ANGANTYR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DB674-D651-48A2-94CA-C3DC35236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4090708"/>
            <a:ext cx="9440034" cy="1568412"/>
          </a:xfrm>
        </p:spPr>
        <p:txBody>
          <a:bodyPr>
            <a:normAutofit/>
          </a:bodyPr>
          <a:lstStyle/>
          <a:p>
            <a:r>
              <a:rPr lang="en-US" sz="2400" dirty="0"/>
              <a:t>Robert Pierrard</a:t>
            </a:r>
          </a:p>
          <a:p>
            <a:r>
              <a:rPr lang="en-US" sz="2400" dirty="0"/>
              <a:t>Vanderbilt University Heavy Ion Group</a:t>
            </a:r>
          </a:p>
          <a:p>
            <a:r>
              <a:rPr lang="en-US" sz="2400" dirty="0"/>
              <a:t>Georgia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</a:t>
            </a:fld>
            <a:endParaRPr lang="en-US" sz="280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13E573F-E0B7-43CC-8B3C-9C1A8AD82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6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13E723-4F55-4EB6-9130-83FFDEB37E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20627" y="134811"/>
                <a:ext cx="5614987" cy="8363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Figures</m:t>
                      </m:r>
                    </m:oMath>
                  </m:oMathPara>
                </a14:m>
                <a:br>
                  <a:rPr lang="en-US" b="0"/>
                </a:b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13E723-4F55-4EB6-9130-83FFDEB37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20627" y="134811"/>
                <a:ext cx="5614987" cy="8363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5225" y="6178062"/>
            <a:ext cx="766763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10</a:t>
            </a:fld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DCC5C-98A5-4C1C-BB5F-6CE06CAAC1EB}"/>
              </a:ext>
            </a:extLst>
          </p:cNvPr>
          <p:cNvSpPr txBox="1"/>
          <p:nvPr/>
        </p:nvSpPr>
        <p:spPr>
          <a:xfrm>
            <a:off x="1513247" y="1545498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Small Batch ANGANTYR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D4170EC-E533-40BD-8B69-6FB539E2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94" y="255083"/>
            <a:ext cx="27344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36125-FD06-47A9-A5BD-F99AF0D7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45" y="258014"/>
            <a:ext cx="2734408" cy="277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00517A1-6BD8-4AAA-AF8D-9694F0F00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854" y="3118184"/>
            <a:ext cx="3214688" cy="2808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A9E638-EF17-4FD0-A57E-0C38073B21EA}"/>
              </a:ext>
            </a:extLst>
          </p:cNvPr>
          <p:cNvSpPr txBox="1"/>
          <p:nvPr/>
        </p:nvSpPr>
        <p:spPr>
          <a:xfrm>
            <a:off x="2643187" y="4353058"/>
            <a:ext cx="144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CMS Data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A6C53D-A111-4B4B-BA3D-5C8F7756E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517" y="3109363"/>
            <a:ext cx="3367258" cy="281242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3294204-D8C1-4EEB-AA3A-5BBC31BC4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6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3" y="39754"/>
            <a:ext cx="5976937" cy="1045918"/>
          </a:xfrm>
        </p:spPr>
        <p:txBody>
          <a:bodyPr>
            <a:normAutofit/>
          </a:bodyPr>
          <a:lstStyle/>
          <a:p>
            <a:pPr algn="l"/>
            <a:r>
              <a:rPr lang="en-US"/>
              <a:t>Additional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0DB674-D651-48A2-94CA-C3DC352369D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3850" y="1191166"/>
                <a:ext cx="9440034" cy="3788025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/>
                  <a:t> spectra for pp collisions using large data set.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sz="2400"/>
                  <a:t> using large data set.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/>
                  <a:t>Relations between CMS figures and ANGANTYR produced figures.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sz="2200"/>
                  <a:t>Subtracting ANGANTYR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sz="2000"/>
                  <a:t> from CMS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sz="2000"/>
                  <a:t> 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/>
                  <a:t>Producing the same figures using </a:t>
                </a:r>
                <a:r>
                  <a:rPr lang="en-US" sz="2400" err="1"/>
                  <a:t>etfwd</a:t>
                </a:r>
                <a:r>
                  <a:rPr lang="en-US" sz="2400"/>
                  <a:t> as the centrality parameter.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C0DB674-D651-48A2-94CA-C3DC35236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3850" y="1191166"/>
                <a:ext cx="9440034" cy="3788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5225" y="6178062"/>
            <a:ext cx="766763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11</a:t>
            </a:fld>
            <a:endParaRPr lang="en-US" sz="280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D50BC11-2C8D-4604-B5A8-9547496E7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12" y="30408"/>
            <a:ext cx="5976937" cy="1045918"/>
          </a:xfrm>
        </p:spPr>
        <p:txBody>
          <a:bodyPr>
            <a:normAutofit/>
          </a:bodyPr>
          <a:lstStyle/>
          <a:p>
            <a:pPr algn="l"/>
            <a:r>
              <a:rPr lang="en-US"/>
              <a:t>Moving 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5" y="6178062"/>
            <a:ext cx="709613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12</a:t>
            </a:fld>
            <a:endParaRPr lang="en-US" sz="28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7AD6844-11F3-430B-9364-1B5513AE8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CB5D881-DDE8-43D1-AC33-621CDA34D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" y="30408"/>
            <a:ext cx="5976937" cy="1045918"/>
          </a:xfrm>
        </p:spPr>
        <p:txBody>
          <a:bodyPr>
            <a:normAutofit/>
          </a:bodyPr>
          <a:lstStyle/>
          <a:p>
            <a:r>
              <a:rPr lang="en-US"/>
              <a:t>Summary/Context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5" y="6178062"/>
            <a:ext cx="709613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13</a:t>
            </a:fld>
            <a:endParaRPr lang="en-US" sz="280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7AD6844-11F3-430B-9364-1B5513AE8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0A54133-9698-4CC5-9D1E-E3FC7DA49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640" y="2235200"/>
            <a:ext cx="10681387" cy="1432560"/>
          </a:xfrm>
        </p:spPr>
        <p:txBody>
          <a:bodyPr>
            <a:normAutofit/>
          </a:bodyPr>
          <a:lstStyle/>
          <a:p>
            <a:r>
              <a:rPr lang="en-US" sz="8800" dirty="0"/>
              <a:t>Supplemental Slides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5" y="6178062"/>
            <a:ext cx="709613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14</a:t>
            </a:fld>
            <a:endParaRPr lang="en-US" sz="280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0A54133-9698-4CC5-9D1E-E3FC7DA49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0407"/>
            <a:ext cx="6948487" cy="846071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What is </a:t>
            </a:r>
            <a:r>
              <a:rPr lang="en-US" i="1"/>
              <a:t>ANGANTYR</a:t>
            </a:r>
            <a:r>
              <a:rPr lang="en-US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5520" y="6178062"/>
            <a:ext cx="946468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15</a:t>
            </a:fld>
            <a:endParaRPr lang="en-US" sz="2800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E1F0A656-BD75-46D5-99AC-880016C04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1017064"/>
            <a:ext cx="9440034" cy="4802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Monte-Carlo Glauber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Direct extrapolation of high energy pp collisions.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Collective effects are not simulated.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66065E6-6668-4628-A4D6-6C4C92AE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36FDEA-9E6B-4ADC-AC4F-1EB7ED03F6E4}"/>
              </a:ext>
            </a:extLst>
          </p:cNvPr>
          <p:cNvSpPr/>
          <p:nvPr/>
        </p:nvSpPr>
        <p:spPr>
          <a:xfrm>
            <a:off x="5286830" y="2885537"/>
            <a:ext cx="3463840" cy="242839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C8AF49-1772-436C-9556-D3906138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89" y="2948814"/>
            <a:ext cx="3283321" cy="23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8" y="30408"/>
            <a:ext cx="5062992" cy="865976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Group Context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2</a:t>
            </a:fld>
            <a:endParaRPr lang="en-US" sz="28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35E5EE-7DE0-473C-91B5-88E5FE30F08A}"/>
              </a:ext>
            </a:extLst>
          </p:cNvPr>
          <p:cNvSpPr/>
          <p:nvPr/>
        </p:nvSpPr>
        <p:spPr>
          <a:xfrm>
            <a:off x="914399" y="1350543"/>
            <a:ext cx="1538515" cy="555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Robert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DEAC7-A7E2-4CFB-BDC5-89134A9B4DB6}"/>
              </a:ext>
            </a:extLst>
          </p:cNvPr>
          <p:cNvSpPr/>
          <p:nvPr/>
        </p:nvSpPr>
        <p:spPr>
          <a:xfrm>
            <a:off x="3048000" y="1350543"/>
            <a:ext cx="2143580" cy="790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Vanderbilt’s Heavy Ion Group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CE0498-C9E9-4304-AEA9-D87EC80FE23B}"/>
              </a:ext>
            </a:extLst>
          </p:cNvPr>
          <p:cNvSpPr/>
          <p:nvPr/>
        </p:nvSpPr>
        <p:spPr>
          <a:xfrm>
            <a:off x="5786666" y="1350543"/>
            <a:ext cx="1952171" cy="790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 Collaboration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8E39BF-8057-4D7D-8349-6294FCA2BCDB}"/>
              </a:ext>
            </a:extLst>
          </p:cNvPr>
          <p:cNvSpPr/>
          <p:nvPr/>
        </p:nvSpPr>
        <p:spPr>
          <a:xfrm>
            <a:off x="8333923" y="1350542"/>
            <a:ext cx="2058306" cy="790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CERN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6A14B6-4443-40C4-BE06-8B9DB28120D6}"/>
              </a:ext>
            </a:extLst>
          </p:cNvPr>
          <p:cNvCxnSpPr>
            <a:cxnSpLocks/>
          </p:cNvCxnSpPr>
          <p:nvPr/>
        </p:nvCxnSpPr>
        <p:spPr>
          <a:xfrm flipV="1">
            <a:off x="2469695" y="1669157"/>
            <a:ext cx="5950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C6DA4-5858-4F6B-ADE9-94A1F02DBCAC}"/>
              </a:ext>
            </a:extLst>
          </p:cNvPr>
          <p:cNvCxnSpPr/>
          <p:nvPr/>
        </p:nvCxnSpPr>
        <p:spPr>
          <a:xfrm flipV="1">
            <a:off x="5191580" y="1676862"/>
            <a:ext cx="5950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F7A8E9-FE83-445E-8685-83DE4D7286B1}"/>
              </a:ext>
            </a:extLst>
          </p:cNvPr>
          <p:cNvCxnSpPr/>
          <p:nvPr/>
        </p:nvCxnSpPr>
        <p:spPr>
          <a:xfrm flipV="1">
            <a:off x="7738837" y="1673887"/>
            <a:ext cx="5950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ERN is making the Large Hadron Collider&amp;#39;s data more accessible | Engadget">
            <a:extLst>
              <a:ext uri="{FF2B5EF4-FFF2-40B4-BE49-F238E27FC236}">
                <a16:creationId xmlns:a16="http://schemas.microsoft.com/office/drawing/2014/main" id="{8D2ED69E-BAE8-4EA5-9AE9-9FECA21E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41" y="3212020"/>
            <a:ext cx="2619375" cy="1743075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fficial Vanderbilt University Logos | News | Vanderbilt University">
            <a:extLst>
              <a:ext uri="{FF2B5EF4-FFF2-40B4-BE49-F238E27FC236}">
                <a16:creationId xmlns:a16="http://schemas.microsoft.com/office/drawing/2014/main" id="{13B7342A-1F21-4E38-A9C9-0C0F370C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459" y="2794179"/>
            <a:ext cx="2159000" cy="2611109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84A2A33-9BC4-41FB-A5FB-319EBE60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21" name="Picture 20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38E4CEC7-77C0-4944-B749-470FF43FC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55388E5-7514-4CCF-AC65-9ED031E217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1" t="9520" r="18370" b="69"/>
          <a:stretch/>
        </p:blipFill>
        <p:spPr>
          <a:xfrm>
            <a:off x="568284" y="3036049"/>
            <a:ext cx="1491091" cy="208454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912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717" y="123623"/>
            <a:ext cx="7376795" cy="8659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An exotic state of matter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3</a:t>
            </a:fld>
            <a:endParaRPr lang="en-US" sz="2800"/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286FA0F4-9759-4573-A9EA-251F192EE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718" y="1217032"/>
            <a:ext cx="7376794" cy="8659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Quark-gluon plasma (QGP) is a state of matter where particles (quarks and gluons) are freed from the strong interaction.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ubtitle 3">
                <a:extLst>
                  <a:ext uri="{FF2B5EF4-FFF2-40B4-BE49-F238E27FC236}">
                    <a16:creationId xmlns:a16="http://schemas.microsoft.com/office/drawing/2014/main" id="{85C33F20-71B3-44E8-8DED-150BBBDB3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3718" y="2259001"/>
                <a:ext cx="7376794" cy="167458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QGP is produced with immense heat or pressure.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&gt;150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𝑀𝑒𝑉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𝑃𝑎𝑟𝑡𝑖𝑐𝑙𝑒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≃1.66⋅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Production requires smashing heavy ions (Pb or Au) together at near luminal speeds.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14" name="Subtitle 3">
                <a:extLst>
                  <a:ext uri="{FF2B5EF4-FFF2-40B4-BE49-F238E27FC236}">
                    <a16:creationId xmlns:a16="http://schemas.microsoft.com/office/drawing/2014/main" id="{85C33F20-71B3-44E8-8DED-150BBBDB3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18" y="2259001"/>
                <a:ext cx="7376794" cy="1674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ubtitle 3">
            <a:extLst>
              <a:ext uri="{FF2B5EF4-FFF2-40B4-BE49-F238E27FC236}">
                <a16:creationId xmlns:a16="http://schemas.microsoft.com/office/drawing/2014/main" id="{C8122CC3-7D14-42BF-A1AD-89138FE534D8}"/>
              </a:ext>
            </a:extLst>
          </p:cNvPr>
          <p:cNvSpPr txBox="1">
            <a:spLocks/>
          </p:cNvSpPr>
          <p:nvPr/>
        </p:nvSpPr>
        <p:spPr>
          <a:xfrm>
            <a:off x="4343718" y="4109575"/>
            <a:ext cx="7376794" cy="16745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Alternatively, we can simulate these collisions with various simulation programs.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 am using Pythia8 and more specifically the ANGANTYR model within it.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810B8EE-81A0-41E9-A1DC-82C35C635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2050" name="Picture 2" descr="The Quark Gluon Plasma | PC 357: Astrophysics">
            <a:extLst>
              <a:ext uri="{FF2B5EF4-FFF2-40B4-BE49-F238E27FC236}">
                <a16:creationId xmlns:a16="http://schemas.microsoft.com/office/drawing/2014/main" id="{211FE31C-F8E9-4D7C-9DB5-5C5BB79B3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" b="6816"/>
          <a:stretch/>
        </p:blipFill>
        <p:spPr bwMode="auto">
          <a:xfrm>
            <a:off x="254796" y="2348946"/>
            <a:ext cx="3662362" cy="3521258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The Four Horsemen | by Brian Koberlein">
            <a:extLst>
              <a:ext uri="{FF2B5EF4-FFF2-40B4-BE49-F238E27FC236}">
                <a16:creationId xmlns:a16="http://schemas.microsoft.com/office/drawing/2014/main" id="{F279EFDA-19D0-4BD9-AA9D-B81A96EB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6" y="209906"/>
            <a:ext cx="3662362" cy="1831182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C410F1-6B54-4EB5-A33E-30BC2AC733D5}"/>
              </a:ext>
            </a:extLst>
          </p:cNvPr>
          <p:cNvSpPr txBox="1"/>
          <p:nvPr/>
        </p:nvSpPr>
        <p:spPr>
          <a:xfrm>
            <a:off x="323850" y="5900610"/>
            <a:ext cx="61874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http://sites.coloradocollege.edu/pc357ml/2014/04/10/the-quark-gluon-plasma/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4FD6A-D6E7-47EA-9108-A9A09C6EDCF3}"/>
              </a:ext>
            </a:extLst>
          </p:cNvPr>
          <p:cNvSpPr txBox="1"/>
          <p:nvPr/>
        </p:nvSpPr>
        <p:spPr>
          <a:xfrm>
            <a:off x="1719978" y="2044213"/>
            <a:ext cx="24104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https://briankoberlein.com/blog/four-horsemen/</a:t>
            </a:r>
          </a:p>
        </p:txBody>
      </p:sp>
    </p:spTree>
    <p:extLst>
      <p:ext uri="{BB962C8B-B14F-4D97-AF65-F5344CB8AC3E}">
        <p14:creationId xmlns:p14="http://schemas.microsoft.com/office/powerpoint/2010/main" val="290317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68" y="30406"/>
            <a:ext cx="2153558" cy="845892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Goals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4</a:t>
            </a:fld>
            <a:endParaRPr lang="en-US" sz="28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9DC1D4-9820-4E76-864D-44CD64A66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42" y="1107483"/>
            <a:ext cx="7792357" cy="9606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“Help uncover the universe and how it works.”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strong nuclear force.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0353D3-ED8B-4CE3-A5C6-6D1CE16F3153}"/>
              </a:ext>
            </a:extLst>
          </p:cNvPr>
          <p:cNvSpPr/>
          <p:nvPr/>
        </p:nvSpPr>
        <p:spPr>
          <a:xfrm>
            <a:off x="8067669" y="1156060"/>
            <a:ext cx="3467099" cy="943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ANGANTYR model to simulate pp and </a:t>
            </a:r>
            <a:r>
              <a:rPr lang="en-US" dirty="0" err="1"/>
              <a:t>PbPb</a:t>
            </a:r>
            <a:r>
              <a:rPr lang="en-US" dirty="0"/>
              <a:t> collisions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922A04-D440-444A-A447-06AE0836D023}"/>
              </a:ext>
            </a:extLst>
          </p:cNvPr>
          <p:cNvSpPr/>
          <p:nvPr/>
        </p:nvSpPr>
        <p:spPr>
          <a:xfrm>
            <a:off x="8067669" y="2432441"/>
            <a:ext cx="3467099" cy="944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relevant parameters from raw collision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4A4C4A-FE53-40A3-AFA8-390D1CFAFADD}"/>
              </a:ext>
            </a:extLst>
          </p:cNvPr>
          <p:cNvSpPr/>
          <p:nvPr/>
        </p:nvSpPr>
        <p:spPr>
          <a:xfrm>
            <a:off x="8067670" y="3708386"/>
            <a:ext cx="3467099" cy="947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ROOT to process data and produce figures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31E4E9-20D8-4DC5-AE67-75697A22F4B1}"/>
              </a:ext>
            </a:extLst>
          </p:cNvPr>
          <p:cNvSpPr/>
          <p:nvPr/>
        </p:nvSpPr>
        <p:spPr>
          <a:xfrm>
            <a:off x="8067671" y="4986951"/>
            <a:ext cx="3467099" cy="94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data and figures from simulations with real CMS data.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95F8EAB-F11F-4A3E-87F9-B72F5487FDED}"/>
              </a:ext>
            </a:extLst>
          </p:cNvPr>
          <p:cNvCxnSpPr>
            <a:cxnSpLocks/>
          </p:cNvCxnSpPr>
          <p:nvPr/>
        </p:nvCxnSpPr>
        <p:spPr>
          <a:xfrm rot="5400000">
            <a:off x="7904542" y="2231289"/>
            <a:ext cx="535814" cy="209560"/>
          </a:xfrm>
          <a:prstGeom prst="curvedConnector4">
            <a:avLst>
              <a:gd name="adj1" fmla="val 18275"/>
              <a:gd name="adj2" fmla="val 209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26AF2D9-1D46-4BF3-9C55-7143C98B1994}"/>
              </a:ext>
            </a:extLst>
          </p:cNvPr>
          <p:cNvCxnSpPr>
            <a:cxnSpLocks/>
          </p:cNvCxnSpPr>
          <p:nvPr/>
        </p:nvCxnSpPr>
        <p:spPr>
          <a:xfrm rot="5400000">
            <a:off x="7906695" y="3538196"/>
            <a:ext cx="531511" cy="209557"/>
          </a:xfrm>
          <a:prstGeom prst="curvedConnector4">
            <a:avLst>
              <a:gd name="adj1" fmla="val 18423"/>
              <a:gd name="adj2" fmla="val 209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71B5EED-CB06-4474-BE39-59AD4FA7B9CF}"/>
              </a:ext>
            </a:extLst>
          </p:cNvPr>
          <p:cNvCxnSpPr>
            <a:cxnSpLocks/>
          </p:cNvCxnSpPr>
          <p:nvPr/>
        </p:nvCxnSpPr>
        <p:spPr>
          <a:xfrm rot="5400000">
            <a:off x="7906695" y="4792124"/>
            <a:ext cx="531511" cy="209557"/>
          </a:xfrm>
          <a:prstGeom prst="curvedConnector4">
            <a:avLst>
              <a:gd name="adj1" fmla="val 18423"/>
              <a:gd name="adj2" fmla="val 209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CFF0552-8BA0-4907-8B2C-8C8E494FE8ED}"/>
              </a:ext>
            </a:extLst>
          </p:cNvPr>
          <p:cNvSpPr txBox="1">
            <a:spLocks/>
          </p:cNvSpPr>
          <p:nvPr/>
        </p:nvSpPr>
        <p:spPr>
          <a:xfrm>
            <a:off x="8067669" y="68896"/>
            <a:ext cx="2714625" cy="8458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900" dirty="0"/>
              <a:t>Methods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B4E0EA1B-9FF0-41B5-AA6D-83DD9A567583}"/>
              </a:ext>
            </a:extLst>
          </p:cNvPr>
          <p:cNvSpPr txBox="1">
            <a:spLocks/>
          </p:cNvSpPr>
          <p:nvPr/>
        </p:nvSpPr>
        <p:spPr>
          <a:xfrm>
            <a:off x="180068" y="2188914"/>
            <a:ext cx="7792357" cy="6799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Test a newly established model known as ANGANTYR.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3">
                <a:extLst>
                  <a:ext uri="{FF2B5EF4-FFF2-40B4-BE49-F238E27FC236}">
                    <a16:creationId xmlns:a16="http://schemas.microsoft.com/office/drawing/2014/main" id="{4E31AD5C-96D4-4601-923F-FF5A6C2D74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42" y="3035393"/>
                <a:ext cx="7792357" cy="94477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charged particle nuclear modification factor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dirty="0"/>
                  <a:t>) using ANGANTYR.</a:t>
                </a:r>
              </a:p>
            </p:txBody>
          </p:sp>
        </mc:Choice>
        <mc:Fallback xmlns="">
          <p:sp>
            <p:nvSpPr>
              <p:cNvPr id="17" name="Subtitle 3">
                <a:extLst>
                  <a:ext uri="{FF2B5EF4-FFF2-40B4-BE49-F238E27FC236}">
                    <a16:creationId xmlns:a16="http://schemas.microsoft.com/office/drawing/2014/main" id="{4E31AD5C-96D4-4601-923F-FF5A6C2D7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2" y="3035393"/>
                <a:ext cx="7792357" cy="944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ubtitle 3">
            <a:extLst>
              <a:ext uri="{FF2B5EF4-FFF2-40B4-BE49-F238E27FC236}">
                <a16:creationId xmlns:a16="http://schemas.microsoft.com/office/drawing/2014/main" id="{9AC49ED9-FBCD-4AE1-90F3-00B3441FBAB8}"/>
              </a:ext>
            </a:extLst>
          </p:cNvPr>
          <p:cNvSpPr txBox="1">
            <a:spLocks/>
          </p:cNvSpPr>
          <p:nvPr/>
        </p:nvSpPr>
        <p:spPr>
          <a:xfrm>
            <a:off x="180068" y="4182695"/>
            <a:ext cx="7792357" cy="44082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(Personally) - Develop an understanding of a computationally intensive research experience.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8CFEC7A-D08B-43D8-9499-8E9020352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5D01C7-96A6-4525-B8E4-029DA85DBE08}"/>
              </a:ext>
            </a:extLst>
          </p:cNvPr>
          <p:cNvSpPr/>
          <p:nvPr/>
        </p:nvSpPr>
        <p:spPr>
          <a:xfrm>
            <a:off x="7559040" y="0"/>
            <a:ext cx="91440" cy="6208468"/>
          </a:xfrm>
          <a:prstGeom prst="rect">
            <a:avLst/>
          </a:prstGeom>
          <a:solidFill>
            <a:srgbClr val="4A66AC"/>
          </a:solidFill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2" grpId="0" animBg="1"/>
      <p:bldP spid="13" grpId="0" animBg="1"/>
      <p:bldP spid="14" grpId="0" animBg="1"/>
      <p:bldP spid="25" grpId="0"/>
      <p:bldP spid="16" grpId="0"/>
      <p:bldP spid="17" grpId="0"/>
      <p:bldP spid="18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08" y="-547955"/>
            <a:ext cx="10496232" cy="84607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Some relevant 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5</a:t>
            </a:fld>
            <a:endParaRPr lang="en-US" sz="280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610F66-CA8D-4D2A-9016-C68D315D7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" t="5906" r="41170" b="22960"/>
          <a:stretch/>
        </p:blipFill>
        <p:spPr>
          <a:xfrm>
            <a:off x="8267644" y="4547283"/>
            <a:ext cx="2256455" cy="112717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CECAD8B-5029-46FB-80DF-4F609FA40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1026" name="Picture 2" descr="Figure caption">
            <a:extLst>
              <a:ext uri="{FF2B5EF4-FFF2-40B4-BE49-F238E27FC236}">
                <a16:creationId xmlns:a16="http://schemas.microsoft.com/office/drawing/2014/main" id="{FCEDD659-EDA4-41B8-9C7D-2A4ECBA7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2" y="1742303"/>
            <a:ext cx="2387601" cy="316393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BCA4481B-0E6E-4F4B-BF79-205A15B07DE3}"/>
              </a:ext>
            </a:extLst>
          </p:cNvPr>
          <p:cNvSpPr txBox="1">
            <a:spLocks/>
          </p:cNvSpPr>
          <p:nvPr/>
        </p:nvSpPr>
        <p:spPr>
          <a:xfrm>
            <a:off x="820817" y="1036303"/>
            <a:ext cx="2439989" cy="5171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Jet Quenching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2D8B1-0CDD-4D5B-877C-66585A3F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0" y="1742303"/>
            <a:ext cx="3151346" cy="2959386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2BC5F92E-CC88-4342-AA5E-3B8472F6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305" y="1742303"/>
            <a:ext cx="3015135" cy="2768737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25" name="Subtitle 3">
            <a:extLst>
              <a:ext uri="{FF2B5EF4-FFF2-40B4-BE49-F238E27FC236}">
                <a16:creationId xmlns:a16="http://schemas.microsoft.com/office/drawing/2014/main" id="{90B9B346-0CF0-4873-B19F-8B100B3D6B74}"/>
              </a:ext>
            </a:extLst>
          </p:cNvPr>
          <p:cNvSpPr txBox="1">
            <a:spLocks/>
          </p:cNvSpPr>
          <p:nvPr/>
        </p:nvSpPr>
        <p:spPr>
          <a:xfrm>
            <a:off x="3825274" y="1036977"/>
            <a:ext cx="3479077" cy="5171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Number of Collisions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ubtitle 3">
                <a:extLst>
                  <a:ext uri="{FF2B5EF4-FFF2-40B4-BE49-F238E27FC236}">
                    <a16:creationId xmlns:a16="http://schemas.microsoft.com/office/drawing/2014/main" id="{373C2D85-E9CD-4010-AC50-0A2603F7FC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63095" y="599440"/>
                <a:ext cx="3479077" cy="960147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None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tint val="75000"/>
                      </a:schemeClr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/>
                  <a:t>Nuclear Modification Factor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6" name="Subtitle 3">
                <a:extLst>
                  <a:ext uri="{FF2B5EF4-FFF2-40B4-BE49-F238E27FC236}">
                    <a16:creationId xmlns:a16="http://schemas.microsoft.com/office/drawing/2014/main" id="{373C2D85-E9CD-4010-AC50-0A2603F7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095" y="599440"/>
                <a:ext cx="3479077" cy="960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92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" y="30408"/>
            <a:ext cx="5976937" cy="1045918"/>
          </a:xfrm>
        </p:spPr>
        <p:txBody>
          <a:bodyPr>
            <a:normAutofit/>
          </a:bodyPr>
          <a:lstStyle/>
          <a:p>
            <a:pPr algn="l"/>
            <a:r>
              <a:rPr lang="en-US"/>
              <a:t>Challenges Faced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6</a:t>
            </a:fld>
            <a:endParaRPr lang="en-US" sz="28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35D464-AF7C-4D0A-A478-7BC0C5CB9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1409700"/>
            <a:ext cx="10374630" cy="418845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Discovered “number of collisions” in the ANGANTYR model is incorrect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Used CMS data as a replacement.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Processing extremely large datasets.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Provide some info on processing times and data size.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Knowledge gap, curiosity regarding underlying physics.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E8B705E-46E6-4316-AED5-79E78353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947" y="156880"/>
            <a:ext cx="2743065" cy="207194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F6210F3-3B1E-4855-9332-2057110A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7234A519-5D3B-4992-BBD3-3A1EF6C2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345" y="2413077"/>
            <a:ext cx="4075430" cy="1606425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D77170BE-2EB3-443C-AF30-B44AF2A7ABC3}"/>
              </a:ext>
            </a:extLst>
          </p:cNvPr>
          <p:cNvSpPr txBox="1">
            <a:spLocks/>
          </p:cNvSpPr>
          <p:nvPr/>
        </p:nvSpPr>
        <p:spPr>
          <a:xfrm>
            <a:off x="7205345" y="1835108"/>
            <a:ext cx="1856350" cy="5171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Centrality</a:t>
            </a:r>
          </a:p>
        </p:txBody>
      </p:sp>
      <p:pic>
        <p:nvPicPr>
          <p:cNvPr id="5126" name="Picture 6" descr="Quantum Diaries">
            <a:extLst>
              <a:ext uri="{FF2B5EF4-FFF2-40B4-BE49-F238E27FC236}">
                <a16:creationId xmlns:a16="http://schemas.microsoft.com/office/drawing/2014/main" id="{E019D12C-6E1A-4B00-83AA-0882005F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07" y="4232127"/>
            <a:ext cx="3164205" cy="1733309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" y="30408"/>
            <a:ext cx="5976937" cy="1045918"/>
          </a:xfrm>
        </p:spPr>
        <p:txBody>
          <a:bodyPr>
            <a:normAutofit/>
          </a:bodyPr>
          <a:lstStyle/>
          <a:p>
            <a:pPr algn="l"/>
            <a:r>
              <a:rPr lang="en-US"/>
              <a:t>Challenges Faced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7</a:t>
            </a:fld>
            <a:endParaRPr lang="en-US" sz="28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35D464-AF7C-4D0A-A478-7BC0C5CB9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1409700"/>
            <a:ext cx="10374630" cy="418845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Discovered “number of collisions” in the ANGANTYR model is incorrect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Used CMS data as a replacement.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Processing extremely large datasets.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Provide some info on processing times and data size.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Knowledge gap, curiosity regarding underlying physics.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E8B705E-46E6-4316-AED5-79E78353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185" y="553367"/>
            <a:ext cx="2743065" cy="207194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F6210F3-3B1E-4855-9332-2057110A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7234A519-5D3B-4992-BBD3-3A1EF6C2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20" y="4213217"/>
            <a:ext cx="4075430" cy="1606425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D77170BE-2EB3-443C-AF30-B44AF2A7ABC3}"/>
              </a:ext>
            </a:extLst>
          </p:cNvPr>
          <p:cNvSpPr txBox="1">
            <a:spLocks/>
          </p:cNvSpPr>
          <p:nvPr/>
        </p:nvSpPr>
        <p:spPr>
          <a:xfrm>
            <a:off x="7314120" y="3635248"/>
            <a:ext cx="1856350" cy="5171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/>
              <a:t>Centrality</a:t>
            </a:r>
            <a:endParaRPr lang="en-US" sz="2800" dirty="0"/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3506F7-1756-4D94-A852-2D43F8949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98" y="2395613"/>
            <a:ext cx="7400925" cy="3535920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204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E723-4F55-4EB6-9130-83FFDEB37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67" y="121034"/>
            <a:ext cx="10796439" cy="9603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Computational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8</a:t>
            </a:fld>
            <a:endParaRPr lang="en-US" sz="280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9E5A3E1-640F-4165-9B64-013423B5A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  <p:pic>
        <p:nvPicPr>
          <p:cNvPr id="4098" name="Picture 2" descr="ACCRE Vanderbilt (@ACCREVandy) | Twitter">
            <a:extLst>
              <a:ext uri="{FF2B5EF4-FFF2-40B4-BE49-F238E27FC236}">
                <a16:creationId xmlns:a16="http://schemas.microsoft.com/office/drawing/2014/main" id="{90416D19-236F-4A2B-BD8A-32032BB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72" y="1592459"/>
            <a:ext cx="3562032" cy="3562032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8E163901-28FC-4BCA-922C-9C8D9BA86CDE}"/>
              </a:ext>
            </a:extLst>
          </p:cNvPr>
          <p:cNvSpPr txBox="1">
            <a:spLocks/>
          </p:cNvSpPr>
          <p:nvPr/>
        </p:nvSpPr>
        <p:spPr>
          <a:xfrm>
            <a:off x="689849" y="1592459"/>
            <a:ext cx="6951504" cy="25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Event Generation: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Raw data generated: 850 GB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Total processing time: ~8,000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Number of jobs submitted: 700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CDFA4A73-9616-4EA6-AF51-2935A924AD53}"/>
              </a:ext>
            </a:extLst>
          </p:cNvPr>
          <p:cNvSpPr txBox="1">
            <a:spLocks/>
          </p:cNvSpPr>
          <p:nvPr/>
        </p:nvSpPr>
        <p:spPr>
          <a:xfrm>
            <a:off x="668496" y="4632943"/>
            <a:ext cx="6827997" cy="9603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+ more computation for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35631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13E723-4F55-4EB6-9130-83FFDEB37EE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8698" y="83216"/>
                <a:ext cx="5614987" cy="8363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/>
                  <a:t> Spectra Figures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13E723-4F55-4EB6-9130-83FFDEB37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8698" y="83216"/>
                <a:ext cx="5614987" cy="8363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96E9CC-8642-4B2A-8898-3AF4394F1CFF}"/>
              </a:ext>
            </a:extLst>
          </p:cNvPr>
          <p:cNvSpPr/>
          <p:nvPr/>
        </p:nvSpPr>
        <p:spPr>
          <a:xfrm>
            <a:off x="0" y="6178062"/>
            <a:ext cx="12192001" cy="679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D7B791A3-7EA9-4232-B23B-F78D2339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6208468"/>
            <a:ext cx="619125" cy="6191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801DD-6286-445D-ABCE-F3BB49C3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512" y="6178062"/>
            <a:ext cx="371476" cy="649531"/>
          </a:xfrm>
        </p:spPr>
        <p:txBody>
          <a:bodyPr/>
          <a:lstStyle/>
          <a:p>
            <a:fld id="{695E6239-3EBE-4DC0-A428-4A0006A48BFF}" type="slidenum">
              <a:rPr lang="en-US" sz="2800" smtClean="0"/>
              <a:t>9</a:t>
            </a:fld>
            <a:endParaRPr lang="en-US" sz="28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E1CECB-BDD0-4EE2-8FA5-B05A22ED3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9" y="1928207"/>
            <a:ext cx="3270004" cy="287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E678B39-3427-4D58-AC0C-098243D7B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/>
          <a:stretch/>
        </p:blipFill>
        <p:spPr bwMode="auto">
          <a:xfrm>
            <a:off x="4184409" y="1928207"/>
            <a:ext cx="3270003" cy="287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CDE03C-F7AD-415A-A180-2C7965D0E2FE}"/>
              </a:ext>
            </a:extLst>
          </p:cNvPr>
          <p:cNvSpPr txBox="1"/>
          <p:nvPr/>
        </p:nvSpPr>
        <p:spPr>
          <a:xfrm>
            <a:off x="4169670" y="1590212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CMS Data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2524E8A-5F53-4F38-9098-866DD35B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28" y="1928207"/>
            <a:ext cx="3270005" cy="29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F7582-F08D-4BBB-A655-EEB599A99D8E}"/>
              </a:ext>
            </a:extLst>
          </p:cNvPr>
          <p:cNvSpPr txBox="1"/>
          <p:nvPr/>
        </p:nvSpPr>
        <p:spPr>
          <a:xfrm>
            <a:off x="7706828" y="1573335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Small batch ANGANTYR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DCC5C-98A5-4C1C-BB5F-6CE06CAAC1EB}"/>
              </a:ext>
            </a:extLst>
          </p:cNvPr>
          <p:cNvSpPr txBox="1"/>
          <p:nvPr/>
        </p:nvSpPr>
        <p:spPr>
          <a:xfrm>
            <a:off x="661988" y="1573335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Large Batch ANGANTYR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7B057-F9E1-441C-9150-1B71D0A25227}"/>
              </a:ext>
            </a:extLst>
          </p:cNvPr>
          <p:cNvSpPr txBox="1"/>
          <p:nvPr/>
        </p:nvSpPr>
        <p:spPr>
          <a:xfrm>
            <a:off x="690563" y="4830885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3.6 million events.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D06CC-A92D-4BE7-AD10-FA4D26BF9DE0}"/>
              </a:ext>
            </a:extLst>
          </p:cNvPr>
          <p:cNvSpPr txBox="1"/>
          <p:nvPr/>
        </p:nvSpPr>
        <p:spPr>
          <a:xfrm>
            <a:off x="7694821" y="4861080"/>
            <a:ext cx="352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Much fewer events.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B984FD3-E073-4AB2-885D-56736BC8C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8062"/>
            <a:ext cx="685355" cy="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8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3D43C1787E4146B7B413D42ABD9722" ma:contentTypeVersion="11" ma:contentTypeDescription="Create a new document." ma:contentTypeScope="" ma:versionID="8fb669d63b819a1519f04662be56b985">
  <xsd:schema xmlns:xsd="http://www.w3.org/2001/XMLSchema" xmlns:xs="http://www.w3.org/2001/XMLSchema" xmlns:p="http://schemas.microsoft.com/office/2006/metadata/properties" xmlns:ns3="405fe4f1-3b11-402b-a540-55b4374317df" xmlns:ns4="be65f5f8-be6c-4268-8d16-8f36bd9aa4aa" targetNamespace="http://schemas.microsoft.com/office/2006/metadata/properties" ma:root="true" ma:fieldsID="db10014347d85d6f286619e046da37b0" ns3:_="" ns4:_="">
    <xsd:import namespace="405fe4f1-3b11-402b-a540-55b4374317df"/>
    <xsd:import namespace="be65f5f8-be6c-4268-8d16-8f36bd9aa4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5fe4f1-3b11-402b-a540-55b4374317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65f5f8-be6c-4268-8d16-8f36bd9aa4a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0F429-FAC7-4F87-A99F-C84C6434F1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4CFAD1-DC67-4A7F-AE2C-0B9C4DBF9F72}">
  <ds:schemaRefs>
    <ds:schemaRef ds:uri="405fe4f1-3b11-402b-a540-55b4374317df"/>
    <ds:schemaRef ds:uri="be65f5f8-be6c-4268-8d16-8f36bd9aa4aa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6E85D28-A165-4388-8B85-A76112BB47A6}">
  <ds:schemaRefs>
    <ds:schemaRef ds:uri="405fe4f1-3b11-402b-a540-55b4374317df"/>
    <ds:schemaRef ds:uri="be65f5f8-be6c-4268-8d16-8f36bd9aa4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1508</TotalTime>
  <Words>486</Words>
  <Application>Microsoft Office PowerPoint</Application>
  <PresentationFormat>Widescreen</PresentationFormat>
  <Paragraphs>96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Calisto MT</vt:lpstr>
      <vt:lpstr>Cambria Math</vt:lpstr>
      <vt:lpstr>Wingdings 2</vt:lpstr>
      <vt:lpstr>Slate</vt:lpstr>
      <vt:lpstr> Charged-particle nuclear modification factor in PbPb collisions using the ANGANTYR model</vt:lpstr>
      <vt:lpstr>Group Context</vt:lpstr>
      <vt:lpstr>An exotic state of matter</vt:lpstr>
      <vt:lpstr>Goals</vt:lpstr>
      <vt:lpstr>Some relevant parameters</vt:lpstr>
      <vt:lpstr>Challenges Faced</vt:lpstr>
      <vt:lpstr>Challenges Faced</vt:lpstr>
      <vt:lpstr>Computational Requirements</vt:lpstr>
      <vt:lpstr>p_T Spectra Figures</vt:lpstr>
      <vt:lpstr>R_AA  Figures </vt:lpstr>
      <vt:lpstr>Additional Figures</vt:lpstr>
      <vt:lpstr>Moving Forward</vt:lpstr>
      <vt:lpstr>Summary/Context</vt:lpstr>
      <vt:lpstr>Supplemental Slides</vt:lpstr>
      <vt:lpstr>What is ANGANTYR?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Charged-particle nuclear modification factor in PbPb collisions using the ANGANTYR model at √(S_NN )=5.02 TeV</dc:title>
  <dc:creator>Pierrard, Robert J</dc:creator>
  <cp:lastModifiedBy>Pierrard, Robert J</cp:lastModifiedBy>
  <cp:revision>2</cp:revision>
  <dcterms:created xsi:type="dcterms:W3CDTF">2021-07-27T21:52:07Z</dcterms:created>
  <dcterms:modified xsi:type="dcterms:W3CDTF">2021-08-04T02:00:16Z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0x010100163D43C1787E4146B7B413D42ABD9722</vt:lpwstr>
  </property>
</Properties>
</file>